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7" r:id="rId2"/>
    <p:sldId id="4196" r:id="rId3"/>
    <p:sldId id="4197" r:id="rId4"/>
    <p:sldId id="4198" r:id="rId5"/>
    <p:sldId id="4199" r:id="rId6"/>
    <p:sldId id="4200" r:id="rId7"/>
    <p:sldId id="4201" r:id="rId8"/>
    <p:sldId id="4202" r:id="rId9"/>
    <p:sldId id="4203" r:id="rId10"/>
    <p:sldId id="4204" r:id="rId11"/>
    <p:sldId id="4205" r:id="rId12"/>
    <p:sldId id="4206" r:id="rId1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251C"/>
    <a:srgbClr val="E5F5FC"/>
    <a:srgbClr val="00A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761" autoAdjust="0"/>
  </p:normalViewPr>
  <p:slideViewPr>
    <p:cSldViewPr showGuides="1">
      <p:cViewPr varScale="1">
        <p:scale>
          <a:sx n="74" d="100"/>
          <a:sy n="74" d="100"/>
        </p:scale>
        <p:origin x="1090" y="77"/>
      </p:cViewPr>
      <p:guideLst>
        <p:guide orient="horz" pos="2251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AE902-2494-B059-90DB-DD51F987A2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FC46663-3DEE-8512-073D-DB036575A6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50F3F89-62C1-8D74-2B2D-1DBE3347B04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996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71A56-E923-825E-740A-98F7597277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FFC27385-3AA4-F4D3-C36D-E892A543FA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2AEE6AE-CE9D-FD00-3B5F-DED6C4AE569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087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2B3D2-2DD8-7FF4-C3F6-8083A1B0E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7273798-D375-DAAF-34C5-E4704EBD82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35F734D2-2823-F216-9E52-0AD35D2A6DD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440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8C9AE3-809A-012E-FB33-C97174AD5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D2D83D3A-0D05-71E8-E28E-A0F4954099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23C407C-35B4-6B4F-C3D2-59E12220BDF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473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B0C53-258C-023C-97B5-A568AD991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5EE4FDFE-6630-ADD9-1213-5EB90C6D39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26D6310C-18C8-016A-F567-3B815C33FEED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487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3528F-9654-BBAB-3610-9EF827586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867AED61-1E36-4559-67EE-15C8458D99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5585FA4E-0AC9-3889-9B33-D3CF9395B10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815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8C583-1DF9-A76E-A076-54DAB5454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2B09E563-D883-1E49-8372-9D3413653E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0D927765-FC75-49B0-D9FB-BE9C09CC60A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4001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85159-A23A-B1EC-9086-89D2698459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ECF85D90-9AEC-9AD8-EC63-B89F168FB8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1277E2FF-B15B-FE7E-9B11-996510092612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956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97CDDE-2C2E-B293-4BAD-72CA9C3BC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4B49F9B5-EC9C-0575-1C3D-7C63243924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C571FCD5-3D7B-BACD-B61C-56D07BE37219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552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18592-E69B-E95A-3A9D-FC3DCAB74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5D9A920-992E-C583-ACB7-21FDDC4769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8B3B69C-FBBC-9F61-1FCB-76AE402ECF20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95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6FA67E-FE65-713F-07ED-AAB8C3446F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>
            <a:extLst>
              <a:ext uri="{FF2B5EF4-FFF2-40B4-BE49-F238E27FC236}">
                <a16:creationId xmlns:a16="http://schemas.microsoft.com/office/drawing/2014/main" id="{13A3EC15-523C-B8A1-5BC2-C40286E12A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>
            <a:extLst>
              <a:ext uri="{FF2B5EF4-FFF2-40B4-BE49-F238E27FC236}">
                <a16:creationId xmlns:a16="http://schemas.microsoft.com/office/drawing/2014/main" id="{9A2F0DAF-F3BB-9E9E-BC46-16BAD495C1AB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062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版式@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551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00ADED"/>
                </a:solidFill>
              </a:rPr>
              <a:t>@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381000" y="381000"/>
            <a:ext cx="381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/>
              <a:t>@</a:t>
            </a:r>
            <a:r>
              <a:rPr lang="zh-CN" altLang="en-US"/>
              <a:t>知识导航；</a:t>
            </a:r>
            <a:r>
              <a:rPr lang="en-US" altLang="zh-CN"/>
              <a:t>@</a:t>
            </a:r>
            <a:r>
              <a:rPr lang="zh-CN" altLang="en-US"/>
              <a:t>典例导思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知识导航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例导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0" r="48055"/>
          <a:stretch>
            <a:fillRect/>
          </a:stretch>
        </p:blipFill>
        <p:spPr bwMode="auto">
          <a:xfrm>
            <a:off x="479611" y="476795"/>
            <a:ext cx="3168220" cy="46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1199660" y="476795"/>
            <a:ext cx="1584110" cy="460376"/>
          </a:xfrm>
          <a:prstGeom prst="rect">
            <a:avLst/>
          </a:prstGeom>
          <a:solidFill>
            <a:srgbClr val="E5F5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847705" y="4145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00ADED"/>
                </a:solidFill>
              </a:rPr>
              <a:t>典例导思</a:t>
            </a:r>
            <a:endParaRPr lang="zh-CN" altLang="en-US" sz="3200" dirty="0">
              <a:solidFill>
                <a:srgbClr val="00ADE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035" y="6165215"/>
            <a:ext cx="1901825" cy="6934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5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TI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tif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1FD16F1-201E-4FA6-151C-74D1D4C87357}"/>
              </a:ext>
            </a:extLst>
          </p:cNvPr>
          <p:cNvSpPr txBox="1"/>
          <p:nvPr/>
        </p:nvSpPr>
        <p:spPr>
          <a:xfrm>
            <a:off x="3043671" y="2636945"/>
            <a:ext cx="610465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6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　相似多边形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6C06D-79BB-D89E-14C4-5AAB56A24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E6BB4DB-F3C4-CF7E-BA3C-A984234E7E1A}"/>
              </a:ext>
            </a:extLst>
          </p:cNvPr>
          <p:cNvSpPr txBox="1"/>
          <p:nvPr/>
        </p:nvSpPr>
        <p:spPr>
          <a:xfrm>
            <a:off x="695625" y="485191"/>
            <a:ext cx="10944760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分成两个小的矩形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ABEF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42.jpeg">
            <a:extLst>
              <a:ext uri="{FF2B5EF4-FFF2-40B4-BE49-F238E27FC236}">
                <a16:creationId xmlns:a16="http://schemas.microsoft.com/office/drawing/2014/main" id="{F23B6563-0843-F298-CA2F-D7C51A307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070" y="3208424"/>
            <a:ext cx="3888270" cy="18873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870F8C9-3B6C-A6BD-FB57-3D7F3759E24C}"/>
                  </a:ext>
                </a:extLst>
              </p:cNvPr>
              <p:cNvSpPr txBox="1"/>
              <p:nvPr/>
            </p:nvSpPr>
            <p:spPr>
              <a:xfrm>
                <a:off x="695625" y="2564940"/>
                <a:ext cx="4954408" cy="31742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矩形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ABEF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矩形</a:t>
                </a: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ADCB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𝑨𝑫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𝑨𝑭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𝑨𝑭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AF=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∴AF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870F8C9-3B6C-A6BD-FB57-3D7F3759E2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5" y="2564940"/>
                <a:ext cx="4954408" cy="3174267"/>
              </a:xfrm>
              <a:prstGeom prst="rect">
                <a:avLst/>
              </a:prstGeom>
              <a:blipFill>
                <a:blip r:embed="rId4"/>
                <a:stretch>
                  <a:fillRect l="-2460" b="-15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851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B11630-0277-22DF-B2BD-B0AA3626B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86A9AF8-4982-583A-E287-DFCC2F433DBB}"/>
              </a:ext>
            </a:extLst>
          </p:cNvPr>
          <p:cNvSpPr txBox="1"/>
          <p:nvPr/>
        </p:nvSpPr>
        <p:spPr>
          <a:xfrm>
            <a:off x="521367" y="401195"/>
            <a:ext cx="7272505" cy="2111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若在矩形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内不重叠地放两个长是宽的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倍的小长方形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且每个小长方形的每条边与矩形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的边平行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求这两个小长方形的周长和的最大值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B01C6FE-AF11-C74E-2B91-5AA7459FAD3A}"/>
                  </a:ext>
                </a:extLst>
              </p:cNvPr>
              <p:cNvSpPr txBox="1"/>
              <p:nvPr/>
            </p:nvSpPr>
            <p:spPr>
              <a:xfrm>
                <a:off x="553099" y="2520331"/>
                <a:ext cx="7344510" cy="34063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两个小长方形的放置情况有如下几种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</a:p>
              <a:p>
                <a:pPr algn="just">
                  <a:lnSpc>
                    <a:spcPct val="120000"/>
                  </a:lnSpc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两个小长方形都“竖放”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如答案图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此时周长和的最大值为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两个小长方形都“横放”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如答案图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及答案图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此时周长和的最大值为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2[1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-a+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3(1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)]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8;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B01C6FE-AF11-C74E-2B91-5AA7459FA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099" y="2520331"/>
                <a:ext cx="7344510" cy="3406317"/>
              </a:xfrm>
              <a:prstGeom prst="rect">
                <a:avLst/>
              </a:prstGeom>
              <a:blipFill>
                <a:blip r:embed="rId3"/>
                <a:stretch>
                  <a:fillRect l="-1743" t="-1252" r="-1660" b="-41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42.jpeg">
            <a:extLst>
              <a:ext uri="{FF2B5EF4-FFF2-40B4-BE49-F238E27FC236}">
                <a16:creationId xmlns:a16="http://schemas.microsoft.com/office/drawing/2014/main" id="{2C4AD7B1-8778-316B-FA79-53520BCF8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9761" y="719521"/>
            <a:ext cx="2333546" cy="113266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467DA72-1DE1-D540-F20B-129368A207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7188" y="458434"/>
            <a:ext cx="2738595" cy="175311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7276605-F4FC-848B-F974-0D891312F9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2613" y="2343826"/>
            <a:ext cx="3227747" cy="174418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51389EB-D6A0-6668-9DDF-09D8834690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52613" y="4207399"/>
            <a:ext cx="294322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48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105C0F-E92A-8219-5FFB-95C895C9B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E44FAB9-FB2D-1DCD-AE07-526BDFB1FECA}"/>
                  </a:ext>
                </a:extLst>
              </p:cNvPr>
              <p:cNvSpPr txBox="1"/>
              <p:nvPr/>
            </p:nvSpPr>
            <p:spPr>
              <a:xfrm>
                <a:off x="551615" y="692810"/>
                <a:ext cx="11088770" cy="36574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两个小长方形一个“横放”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一个“竖放”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如答案图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此时周长和为</a:t>
                </a:r>
              </a:p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2(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num>
                          <m:den>
                            <m:r>
                              <a:rPr lang="en-US" altLang="zh-CN" sz="2800" b="1" i="1" smtClean="0">
                                <a:solidFill>
                                  <a:srgbClr val="DB251C"/>
                                </a:solidFill>
                                <a:effectLst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≤1,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&lt;a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两个小长方形的周长和最大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𝟖𝟖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𝟖𝟖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𝟏𝟔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这两个小长方形的周长和的最大值为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𝟖𝟖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sz="2800" b="1" dirty="0">
                  <a:solidFill>
                    <a:srgbClr val="DB25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E44FAB9-FB2D-1DCD-AE07-526BDFB1F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5" y="692810"/>
                <a:ext cx="11088770" cy="3657476"/>
              </a:xfrm>
              <a:prstGeom prst="rect">
                <a:avLst/>
              </a:prstGeom>
              <a:blipFill>
                <a:blip r:embed="rId3"/>
                <a:stretch>
                  <a:fillRect l="-1099" t="-2333" r="-330" b="-11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96DA384F-3153-1B2E-0929-B4583E3A1B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135" y="3535898"/>
            <a:ext cx="3238500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815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4B8B0-4093-096B-6FA0-75E3C77087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9.jpeg">
            <a:extLst>
              <a:ext uri="{FF2B5EF4-FFF2-40B4-BE49-F238E27FC236}">
                <a16:creationId xmlns:a16="http://schemas.microsoft.com/office/drawing/2014/main" id="{FEA9884B-E2C6-AEFA-8828-C9089A0A7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2714" y="459213"/>
            <a:ext cx="2706571" cy="39597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8A4E3100-0BD6-69E7-8748-D68A466972B7}"/>
              </a:ext>
            </a:extLst>
          </p:cNvPr>
          <p:cNvSpPr txBox="1"/>
          <p:nvPr/>
        </p:nvSpPr>
        <p:spPr>
          <a:xfrm>
            <a:off x="658614" y="991692"/>
            <a:ext cx="738152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下列图形中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不一定是相似图形的是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两个等边三角形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两个等腰直角三角形</a:t>
            </a:r>
          </a:p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两个矩形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两个圆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72020C6-30C8-820C-E797-5F08BCBAD872}"/>
              </a:ext>
            </a:extLst>
          </p:cNvPr>
          <p:cNvSpPr txBox="1"/>
          <p:nvPr/>
        </p:nvSpPr>
        <p:spPr>
          <a:xfrm>
            <a:off x="677050" y="3238461"/>
            <a:ext cx="477090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EFGH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=85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=90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=120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377996B-CF43-E881-28F6-E49135E68850}"/>
              </a:ext>
            </a:extLst>
          </p:cNvPr>
          <p:cNvSpPr txBox="1"/>
          <p:nvPr/>
        </p:nvSpPr>
        <p:spPr>
          <a:xfrm>
            <a:off x="677050" y="4776042"/>
            <a:ext cx="476673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A.55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B.65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C.75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D.85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B7F765D0-EE3B-A546-9A10-1530ABDA2B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3788" y="3085875"/>
            <a:ext cx="6182831" cy="259218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0FBDDA70-06BD-DFC6-5CEC-6A12524D235F}"/>
              </a:ext>
            </a:extLst>
          </p:cNvPr>
          <p:cNvSpPr txBox="1"/>
          <p:nvPr/>
        </p:nvSpPr>
        <p:spPr>
          <a:xfrm>
            <a:off x="6748302" y="1052835"/>
            <a:ext cx="4997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E174017-E3B9-113E-4B5C-BBBB0CDCA806}"/>
              </a:ext>
            </a:extLst>
          </p:cNvPr>
          <p:cNvSpPr txBox="1"/>
          <p:nvPr/>
        </p:nvSpPr>
        <p:spPr>
          <a:xfrm>
            <a:off x="4239637" y="4149050"/>
            <a:ext cx="5030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059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51967-FBBC-BC0F-59BE-3E4F4448FD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3A7799F-4073-CA09-1B6D-E81243CADBCA}"/>
              </a:ext>
            </a:extLst>
          </p:cNvPr>
          <p:cNvSpPr txBox="1"/>
          <p:nvPr/>
        </p:nvSpPr>
        <p:spPr>
          <a:xfrm>
            <a:off x="695625" y="466164"/>
            <a:ext cx="10584735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甲、乙、丙三名同学各制作了一个矩形模型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尺寸如图所示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其中相似的是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1884FA0-94A1-8A5D-A86D-6B3CDBA30134}"/>
              </a:ext>
            </a:extLst>
          </p:cNvPr>
          <p:cNvSpPr txBox="1"/>
          <p:nvPr/>
        </p:nvSpPr>
        <p:spPr>
          <a:xfrm>
            <a:off x="839635" y="4077045"/>
            <a:ext cx="878461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甲和乙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B.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甲和丙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乙和丙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D.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甲、乙和丙</a:t>
            </a:r>
          </a:p>
        </p:txBody>
      </p:sp>
      <p:pic>
        <p:nvPicPr>
          <p:cNvPr id="7" name="image32.jpeg">
            <a:extLst>
              <a:ext uri="{FF2B5EF4-FFF2-40B4-BE49-F238E27FC236}">
                <a16:creationId xmlns:a16="http://schemas.microsoft.com/office/drawing/2014/main" id="{F4FE9726-4353-392F-3348-CD1D8730E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740" y="2132910"/>
            <a:ext cx="7488520" cy="187167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79B666B3-005D-CAED-2B95-F6E9838A3A66}"/>
              </a:ext>
            </a:extLst>
          </p:cNvPr>
          <p:cNvSpPr txBox="1"/>
          <p:nvPr/>
        </p:nvSpPr>
        <p:spPr>
          <a:xfrm>
            <a:off x="2495750" y="1282353"/>
            <a:ext cx="3600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840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380B39-56B1-C11D-FFEF-1A2E0B44B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C23B53D-BED6-71E9-41FB-20E5305AF209}"/>
              </a:ext>
            </a:extLst>
          </p:cNvPr>
          <p:cNvSpPr txBox="1"/>
          <p:nvPr/>
        </p:nvSpPr>
        <p:spPr>
          <a:xfrm>
            <a:off x="515613" y="620805"/>
            <a:ext cx="1080075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(2025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·成都七中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将一张两边长分别为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的矩形纸片两次对折后展开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得到四个全等的小矩形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若小矩形和原矩形相似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A.9	            B.12	             C.15	       D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C8832F8-83E5-3A07-8BBC-92CB9780ED30}"/>
              </a:ext>
            </a:extLst>
          </p:cNvPr>
          <p:cNvSpPr txBox="1"/>
          <p:nvPr/>
        </p:nvSpPr>
        <p:spPr>
          <a:xfrm>
            <a:off x="2027718" y="1532251"/>
            <a:ext cx="4320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8E8E79B-6DB9-3C5C-300D-527CFCDDB0FD}"/>
              </a:ext>
            </a:extLst>
          </p:cNvPr>
          <p:cNvSpPr txBox="1"/>
          <p:nvPr/>
        </p:nvSpPr>
        <p:spPr>
          <a:xfrm>
            <a:off x="515612" y="4941105"/>
            <a:ext cx="111607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,▱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=12,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=8,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▱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▱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EFDA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</a:t>
            </a:r>
            <a:r>
              <a:rPr lang="zh-CN" altLang="zh-CN" sz="2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72BE4B8-F089-1B31-E226-38FC75F79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5048" y="2536371"/>
            <a:ext cx="6162675" cy="23050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ADB27AD8-1FFE-4326-FF2B-266871E0A07B}"/>
                  </a:ext>
                </a:extLst>
              </p:cNvPr>
              <p:cNvSpPr txBox="1"/>
              <p:nvPr/>
            </p:nvSpPr>
            <p:spPr>
              <a:xfrm>
                <a:off x="10704320" y="4659560"/>
                <a:ext cx="749901" cy="7861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zh-CN" altLang="zh-CN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𝟏𝟔</m:t>
                          </m:r>
                        </m:num>
                        <m:den>
                          <m:r>
                            <a:rPr kumimoji="0" lang="en-US" altLang="zh-CN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B251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方正书宋_GBK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1600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ADB27AD8-1FFE-4326-FF2B-266871E0A0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4320" y="4659560"/>
                <a:ext cx="749901" cy="7861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070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C4F451-9722-EBF7-DDEC-C5CBE9537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AEC0FE6-9DA9-157C-836E-18B56FC30367}"/>
                  </a:ext>
                </a:extLst>
              </p:cNvPr>
              <p:cNvSpPr txBox="1"/>
              <p:nvPr/>
            </p:nvSpPr>
            <p:spPr>
              <a:xfrm>
                <a:off x="623620" y="476795"/>
                <a:ext cx="10944760" cy="18578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已知六边形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ABCDEF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六边形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=4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=101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六边形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ABCDEF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与六边形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的相似比为</a:t>
                </a:r>
                <a:r>
                  <a:rPr lang="en-US" altLang="zh-CN" sz="2800" b="1" i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   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=6,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AEC0FE6-9DA9-157C-836E-18B56FC303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476795"/>
                <a:ext cx="10944760" cy="1857816"/>
              </a:xfrm>
              <a:prstGeom prst="rect">
                <a:avLst/>
              </a:prstGeom>
              <a:blipFill>
                <a:blip r:embed="rId3"/>
                <a:stretch>
                  <a:fillRect l="-1114" t="-2295" b="-85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F2541D20-6E5B-12A5-7248-5C15BCB8C446}"/>
              </a:ext>
            </a:extLst>
          </p:cNvPr>
          <p:cNvSpPr txBox="1"/>
          <p:nvPr/>
        </p:nvSpPr>
        <p:spPr>
          <a:xfrm>
            <a:off x="623620" y="2448038"/>
            <a:ext cx="1094475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矩形花坛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的宽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现计划在该花坛四周修筑小路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使小路四周所围成的矩形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A'B'C'D'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矩形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并且相对两条小路的宽相等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小路的宽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的比值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4CF3787B-F24F-9E55-CE92-25FC89A8CE1B}"/>
                  </a:ext>
                </a:extLst>
              </p:cNvPr>
              <p:cNvSpPr txBox="1"/>
              <p:nvPr/>
            </p:nvSpPr>
            <p:spPr>
              <a:xfrm>
                <a:off x="623620" y="3933035"/>
                <a:ext cx="6408445" cy="20134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由题意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A'B'=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A'D'=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矩形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A'B'C'D'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矩形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∴A'B'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A'D'=AB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(30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4CF3787B-F24F-9E55-CE92-25FC89A8C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0" y="3933035"/>
                <a:ext cx="6408445" cy="2013436"/>
              </a:xfrm>
              <a:prstGeom prst="rect">
                <a:avLst/>
              </a:prstGeom>
              <a:blipFill>
                <a:blip r:embed="rId4"/>
                <a:stretch>
                  <a:fillRect l="-1901" t="-3939" b="-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35.jpeg">
            <a:extLst>
              <a:ext uri="{FF2B5EF4-FFF2-40B4-BE49-F238E27FC236}">
                <a16:creationId xmlns:a16="http://schemas.microsoft.com/office/drawing/2014/main" id="{EA8E7620-27F1-5777-4A1B-61CD0E6A36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4120" y="3717020"/>
            <a:ext cx="3328428" cy="201343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065EC018-655E-FFAC-7C4D-3D8D8A6720C4}"/>
              </a:ext>
            </a:extLst>
          </p:cNvPr>
          <p:cNvSpPr txBox="1"/>
          <p:nvPr/>
        </p:nvSpPr>
        <p:spPr>
          <a:xfrm>
            <a:off x="4439885" y="924417"/>
            <a:ext cx="12240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101</a:t>
            </a:r>
            <a:r>
              <a:rPr kumimoji="0" lang="en-US" altLang="zh-CN" sz="2800" b="1" i="1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51064D4-BDAC-CEB5-8035-DB9F6B5D4130}"/>
                  </a:ext>
                </a:extLst>
              </p:cNvPr>
              <p:cNvSpPr txBox="1"/>
              <p:nvPr/>
            </p:nvSpPr>
            <p:spPr>
              <a:xfrm>
                <a:off x="9139671" y="1340855"/>
                <a:ext cx="988609" cy="5651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zh-CN" altLang="zh-CN" sz="2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2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kumimoji="0" lang="zh-CN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51064D4-BDAC-CEB5-8035-DB9F6B5D41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9671" y="1340855"/>
                <a:ext cx="988609" cy="565155"/>
              </a:xfrm>
              <a:prstGeom prst="rect">
                <a:avLst/>
              </a:prstGeom>
              <a:blipFill>
                <a:blip r:embed="rId6"/>
                <a:stretch>
                  <a:fillRect t="-6452" r="-5556" b="-279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DA09157-F802-BDEC-8DF8-65D1FD1E8B17}"/>
                  </a:ext>
                </a:extLst>
              </p:cNvPr>
              <p:cNvSpPr txBox="1"/>
              <p:nvPr/>
            </p:nvSpPr>
            <p:spPr>
              <a:xfrm>
                <a:off x="3827842" y="1751600"/>
                <a:ext cx="988609" cy="5651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en-US" altLang="zh-CN" sz="2800" b="1" i="0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zh-CN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n-US" altLang="zh-CN" sz="2800" b="1" i="1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DA09157-F802-BDEC-8DF8-65D1FD1E8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842" y="1751600"/>
                <a:ext cx="988609" cy="565155"/>
              </a:xfrm>
              <a:prstGeom prst="rect">
                <a:avLst/>
              </a:prstGeom>
              <a:blipFill>
                <a:blip r:embed="rId7"/>
                <a:stretch>
                  <a:fillRect l="-12963" t="-4301" b="-279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72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FA3D74-508C-3753-D416-359FFFCEC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6.jpeg">
            <a:extLst>
              <a:ext uri="{FF2B5EF4-FFF2-40B4-BE49-F238E27FC236}">
                <a16:creationId xmlns:a16="http://schemas.microsoft.com/office/drawing/2014/main" id="{8EFFB1D5-4B24-67D9-F9E7-A30B78903F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870" y="476795"/>
            <a:ext cx="3198747" cy="4679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FE31291-E254-6CD2-0CAC-64EF78C63349}"/>
                  </a:ext>
                </a:extLst>
              </p:cNvPr>
              <p:cNvSpPr txBox="1"/>
              <p:nvPr/>
            </p:nvSpPr>
            <p:spPr>
              <a:xfrm>
                <a:off x="695624" y="1124840"/>
                <a:ext cx="10728745" cy="38175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在四边形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=90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上一点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=2,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=8,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AEFD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EBCF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则四边形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AEFD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与四边形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EBCF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的相似比为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                   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FE31291-E254-6CD2-0CAC-64EF78C633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4" y="1124840"/>
                <a:ext cx="10728745" cy="3817520"/>
              </a:xfrm>
              <a:prstGeom prst="rect">
                <a:avLst/>
              </a:prstGeom>
              <a:blipFill>
                <a:blip r:embed="rId4"/>
                <a:stretch>
                  <a:fillRect l="-1136" r="-1193" b="-11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37.jpeg">
            <a:extLst>
              <a:ext uri="{FF2B5EF4-FFF2-40B4-BE49-F238E27FC236}">
                <a16:creationId xmlns:a16="http://schemas.microsoft.com/office/drawing/2014/main" id="{3D9AFC3A-01AC-81DA-7FF8-9A27791C3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3363" y="3349822"/>
            <a:ext cx="2584947" cy="239403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0AC0ADB-A52D-061B-DEAE-0D193E98A7BD}"/>
              </a:ext>
            </a:extLst>
          </p:cNvPr>
          <p:cNvSpPr txBox="1"/>
          <p:nvPr/>
        </p:nvSpPr>
        <p:spPr>
          <a:xfrm>
            <a:off x="6168005" y="2548327"/>
            <a:ext cx="5040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323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72374-6CA7-3A20-7B0E-56F0BC0FE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3FF4999-98AA-4425-68E7-91829C29BBD5}"/>
              </a:ext>
            </a:extLst>
          </p:cNvPr>
          <p:cNvSpPr txBox="1"/>
          <p:nvPr/>
        </p:nvSpPr>
        <p:spPr>
          <a:xfrm>
            <a:off x="695625" y="548800"/>
            <a:ext cx="6840475" cy="25958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在正方形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是对角线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上的一点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垂足分别为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则正方形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FBGE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与正方形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的相似比为</a:t>
            </a:r>
            <a:r>
              <a:rPr lang="en-US" altLang="zh-CN" sz="28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               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image38.jpeg">
            <a:extLst>
              <a:ext uri="{FF2B5EF4-FFF2-40B4-BE49-F238E27FC236}">
                <a16:creationId xmlns:a16="http://schemas.microsoft.com/office/drawing/2014/main" id="{FF3CA049-B3EB-B572-BE50-8A575CA2B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8924" y="764815"/>
            <a:ext cx="2337932" cy="223994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30A0455-60F6-CAFB-AEBA-C601AE9C5ACB}"/>
                  </a:ext>
                </a:extLst>
              </p:cNvPr>
              <p:cNvSpPr txBox="1"/>
              <p:nvPr/>
            </p:nvSpPr>
            <p:spPr>
              <a:xfrm>
                <a:off x="713371" y="3514901"/>
                <a:ext cx="10512731" cy="13639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在菱形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和菱形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=∠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=60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°.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的比为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zh-CN" sz="28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30A0455-60F6-CAFB-AEBA-C601AE9C5A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371" y="3514901"/>
                <a:ext cx="10512731" cy="1363963"/>
              </a:xfrm>
              <a:prstGeom prst="rect">
                <a:avLst/>
              </a:prstGeom>
              <a:blipFill>
                <a:blip r:embed="rId4"/>
                <a:stretch>
                  <a:fillRect l="-1159" r="-1971" b="-12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7D092409-4ABD-3D45-0FCF-8A6D11AB10C1}"/>
                  </a:ext>
                </a:extLst>
              </p:cNvPr>
              <p:cNvSpPr txBox="1"/>
              <p:nvPr/>
            </p:nvSpPr>
            <p:spPr>
              <a:xfrm>
                <a:off x="3813685" y="2360322"/>
                <a:ext cx="698205" cy="7843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0" lang="zh-CN" altLang="zh-CN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kumimoji="0" lang="zh-CN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DB251C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方正书宋_GBK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kumimoji="0" lang="en-US" altLang="zh-CN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B251C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zh-CN" altLang="zh-CN" sz="28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DB251C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 dirty="0">
                  <a:solidFill>
                    <a:srgbClr val="DB251C"/>
                  </a:solidFill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7D092409-4ABD-3D45-0FCF-8A6D11AB10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3685" y="2360322"/>
                <a:ext cx="698205" cy="78431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CAEDC225-D66E-232F-F1C2-5FD158C4A1D0}"/>
              </a:ext>
            </a:extLst>
          </p:cNvPr>
          <p:cNvSpPr txBox="1"/>
          <p:nvPr/>
        </p:nvSpPr>
        <p:spPr>
          <a:xfrm>
            <a:off x="3935850" y="4328558"/>
            <a:ext cx="7200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kumimoji="0" lang="en-US" altLang="zh-CN" sz="2800" b="1" i="0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147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1E164-1744-7724-ACF9-C192910CE0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2F75525-05CC-A391-92EA-EA85FB944110}"/>
                  </a:ext>
                </a:extLst>
              </p:cNvPr>
              <p:cNvSpPr txBox="1"/>
              <p:nvPr/>
            </p:nvSpPr>
            <p:spPr>
              <a:xfrm>
                <a:off x="551614" y="1988900"/>
                <a:ext cx="8208571" cy="37758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是平行四边形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AB=CD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FAE=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AEB.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∵EF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∥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ABEF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是平行四边形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∴EF=AB=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∵AE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平分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FAE=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BAE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∠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AEB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∴AB=BE=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∵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∽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CEFD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𝑨𝑩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𝑪𝑬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𝑬𝑭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𝑩𝑪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buNone/>
                </a:pP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负值已舍去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∴BC=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b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DB251C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i="1" dirty="0">
                    <a:solidFill>
                      <a:srgbClr val="DB251C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800" b="1" dirty="0">
                  <a:solidFill>
                    <a:srgbClr val="DB251C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2F75525-05CC-A391-92EA-EA85FB944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14" y="1988900"/>
                <a:ext cx="8208571" cy="3775842"/>
              </a:xfrm>
              <a:prstGeom prst="rect">
                <a:avLst/>
              </a:prstGeom>
              <a:blipFill>
                <a:blip r:embed="rId3"/>
                <a:stretch>
                  <a:fillRect l="-1485" t="-2097" b="-35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CC48208E-6157-D399-B7C9-976B6749F674}"/>
              </a:ext>
            </a:extLst>
          </p:cNvPr>
          <p:cNvSpPr txBox="1"/>
          <p:nvPr/>
        </p:nvSpPr>
        <p:spPr>
          <a:xfrm>
            <a:off x="551614" y="548800"/>
            <a:ext cx="1072874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为平行四边形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平分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于点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BF.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=6,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∽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四边形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CEFD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</a:t>
            </a:r>
            <a:r>
              <a:rPr lang="en-US" altLang="zh-CN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image39.jpeg">
            <a:extLst>
              <a:ext uri="{FF2B5EF4-FFF2-40B4-BE49-F238E27FC236}">
                <a16:creationId xmlns:a16="http://schemas.microsoft.com/office/drawing/2014/main" id="{2D612DDE-928E-79A7-D837-17383078B7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2140" y="3760649"/>
            <a:ext cx="3400825" cy="18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7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CC783F-1D13-03AD-EA0A-58727CED3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0.jpeg">
            <a:extLst>
              <a:ext uri="{FF2B5EF4-FFF2-40B4-BE49-F238E27FC236}">
                <a16:creationId xmlns:a16="http://schemas.microsoft.com/office/drawing/2014/main" id="{561C6309-5A84-1961-EE70-0C20D6446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459" y="548800"/>
            <a:ext cx="3385082" cy="4320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BC3E599-59A2-CA8F-4A06-CFEA2E7A16AF}"/>
                  </a:ext>
                </a:extLst>
              </p:cNvPr>
              <p:cNvSpPr txBox="1"/>
              <p:nvPr/>
            </p:nvSpPr>
            <p:spPr>
              <a:xfrm>
                <a:off x="731627" y="1137282"/>
                <a:ext cx="10728745" cy="26722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四边形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是一张矩形纸片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将其按如图所示的方式折叠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DA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边落在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边上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落在点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处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折痕为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边落在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边上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落在点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处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折痕为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CF.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若矩形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HEFG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与原矩形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相似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=1,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8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的长为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	      B.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	            C.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	        D.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+1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BC3E599-59A2-CA8F-4A06-CFEA2E7A16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627" y="1137282"/>
                <a:ext cx="10728745" cy="2672206"/>
              </a:xfrm>
              <a:prstGeom prst="rect">
                <a:avLst/>
              </a:prstGeom>
              <a:blipFill>
                <a:blip r:embed="rId4"/>
                <a:stretch>
                  <a:fillRect l="-1136" t="-1826" r="-852" b="-57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41.jpeg">
            <a:extLst>
              <a:ext uri="{FF2B5EF4-FFF2-40B4-BE49-F238E27FC236}">
                <a16:creationId xmlns:a16="http://schemas.microsoft.com/office/drawing/2014/main" id="{05313175-A5E1-95AB-E3A8-F5B0ADBF10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5874" y="3965940"/>
            <a:ext cx="3600250" cy="180012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966846D-2DFA-17CA-FE89-364AC4E683EE}"/>
              </a:ext>
            </a:extLst>
          </p:cNvPr>
          <p:cNvSpPr txBox="1"/>
          <p:nvPr/>
        </p:nvSpPr>
        <p:spPr>
          <a:xfrm>
            <a:off x="3043670" y="2780955"/>
            <a:ext cx="5321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33E2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480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2003</TotalTime>
  <Words>1180</Words>
  <Application>Microsoft Office PowerPoint</Application>
  <PresentationFormat>宽屏</PresentationFormat>
  <Paragraphs>69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书链出品</dc:title>
  <dc:creator>书链出品</dc:creator>
  <cp:lastModifiedBy>PC</cp:lastModifiedBy>
  <cp:revision>187</cp:revision>
  <dcterms:created xsi:type="dcterms:W3CDTF">2024-04-24T12:16:00Z</dcterms:created>
  <dcterms:modified xsi:type="dcterms:W3CDTF">2025-03-29T10:41:10Z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KSORubyTemplateID">
    <vt:lpwstr>13</vt:lpwstr>
  </property>
  <property fmtid="{D5CDD505-2E9C-101B-9397-08002B2CF9AE}" pid="4" name="ICV">
    <vt:lpwstr>C1F74F484A28490C9854105CB33BFC36_13</vt:lpwstr>
  </property>
</Properties>
</file>